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2" r:id="rId6"/>
    <p:sldId id="265" r:id="rId7"/>
    <p:sldId id="266" r:id="rId8"/>
  </p:sldIdLst>
  <p:sldSz cx="18288000" cy="10287000"/>
  <p:notesSz cx="6858000" cy="9144000"/>
  <p:embeddedFontLst>
    <p:embeddedFont>
      <p:font typeface="Century Gothic" panose="020B0502020202020204" pitchFamily="34" charset="0"/>
      <p:regular r:id="rId9"/>
      <p:bold r:id="rId10"/>
      <p:italic r:id="rId11"/>
      <p:boldItalic r:id="rId12"/>
    </p:embeddedFont>
    <p:embeddedFont>
      <p:font typeface="Wingdings 3" panose="05040102010807070707" pitchFamily="18" charset="2"/>
      <p:regular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3820" y="3771901"/>
            <a:ext cx="13373099" cy="3394172"/>
          </a:xfrm>
        </p:spPr>
        <p:txBody>
          <a:bodyPr anchor="b">
            <a:normAutofit/>
          </a:bodyPr>
          <a:lstStyle>
            <a:lvl1pPr>
              <a:defRPr sz="8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3820" y="7166069"/>
            <a:ext cx="13373099" cy="1689425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6485716"/>
            <a:ext cx="2616978" cy="1167884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6794311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47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88" y="936165"/>
            <a:ext cx="13367531" cy="192133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3818" y="3200400"/>
            <a:ext cx="13373100" cy="566643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4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19" y="3088125"/>
            <a:ext cx="13373099" cy="2203200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3819" y="5295194"/>
            <a:ext cx="13373099" cy="1290600"/>
          </a:xfrm>
        </p:spPr>
        <p:txBody>
          <a:bodyPr anchor="t"/>
          <a:lstStyle>
            <a:lvl1pPr marL="0" indent="0" algn="l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47672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4866209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9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3818" y="3200400"/>
            <a:ext cx="6470796" cy="56664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86121" y="3189333"/>
            <a:ext cx="6470796" cy="56664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1181674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58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9060" y="2959055"/>
            <a:ext cx="5989098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3819" y="3823449"/>
            <a:ext cx="6514340" cy="503109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259944" y="2954213"/>
            <a:ext cx="5998502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750436" y="3818607"/>
            <a:ext cx="6508011" cy="503109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1181674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55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9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23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19" y="669132"/>
            <a:ext cx="5257799" cy="1464468"/>
          </a:xfrm>
        </p:spPr>
        <p:txBody>
          <a:bodyPr anchor="b"/>
          <a:lstStyle>
            <a:lvl1pPr algn="l"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84518" y="669133"/>
            <a:ext cx="7772400" cy="812244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3819" y="2397920"/>
            <a:ext cx="5257799" cy="6393654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66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20" y="7200900"/>
            <a:ext cx="13373100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3818" y="952448"/>
            <a:ext cx="13373100" cy="578245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3820" y="8051007"/>
            <a:ext cx="13373100" cy="74056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7367588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7719" y="7474631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64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19" y="914400"/>
            <a:ext cx="13373099" cy="4675560"/>
          </a:xfrm>
        </p:spPr>
        <p:txBody>
          <a:bodyPr anchor="ctr">
            <a:normAutofit/>
          </a:bodyPr>
          <a:lstStyle>
            <a:lvl1pPr algn="l">
              <a:defRPr sz="7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3819" y="6531069"/>
            <a:ext cx="13373099" cy="2333796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47672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4866209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12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4924" y="914400"/>
            <a:ext cx="12590889" cy="4343400"/>
          </a:xfrm>
        </p:spPr>
        <p:txBody>
          <a:bodyPr anchor="ctr">
            <a:normAutofit/>
          </a:bodyPr>
          <a:lstStyle>
            <a:lvl1pPr algn="l">
              <a:defRPr sz="7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12518" y="5257800"/>
            <a:ext cx="11304831" cy="5715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3819" y="6531069"/>
            <a:ext cx="13373099" cy="2333796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6283" y="47672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4866209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701478" y="972008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72278" y="4357959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0837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20" y="3657601"/>
            <a:ext cx="13373100" cy="4087268"/>
          </a:xfrm>
        </p:spPr>
        <p:txBody>
          <a:bodyPr anchor="b">
            <a:normAutofit/>
          </a:bodyPr>
          <a:lstStyle>
            <a:lvl1pPr algn="l">
              <a:defRPr sz="7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3820" y="7772400"/>
            <a:ext cx="13373100" cy="109443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7367588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7719" y="7474631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14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274924" y="914400"/>
            <a:ext cx="12590889" cy="4343400"/>
          </a:xfrm>
        </p:spPr>
        <p:txBody>
          <a:bodyPr anchor="ctr">
            <a:normAutofit/>
          </a:bodyPr>
          <a:lstStyle>
            <a:lvl1pPr algn="l">
              <a:defRPr sz="7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83818" y="6515100"/>
            <a:ext cx="13373100" cy="12573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3820" y="7772400"/>
            <a:ext cx="13373100" cy="109443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6283" y="7367588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7719" y="7474631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701478" y="972008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672278" y="4357959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7922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19" y="941111"/>
            <a:ext cx="13373099" cy="4320030"/>
          </a:xfrm>
        </p:spPr>
        <p:txBody>
          <a:bodyPr anchor="ctr">
            <a:normAutofit/>
          </a:bodyPr>
          <a:lstStyle>
            <a:lvl1pPr algn="l">
              <a:defRPr sz="7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83818" y="6515100"/>
            <a:ext cx="13373100" cy="12573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3820" y="7772400"/>
            <a:ext cx="13373100" cy="109443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7367588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7719" y="7474631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04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28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942219" y="941108"/>
            <a:ext cx="3311402" cy="7925726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3818" y="941108"/>
            <a:ext cx="9715500" cy="792572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342900"/>
            <a:ext cx="4277274" cy="9957942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40832" y="-1179"/>
            <a:ext cx="3535011" cy="1028105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274320" cy="10287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9387" y="936165"/>
            <a:ext cx="13367531" cy="19213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3818" y="3200400"/>
            <a:ext cx="13373100" cy="5829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542419" y="9195656"/>
            <a:ext cx="1719425" cy="555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83819" y="9203713"/>
            <a:ext cx="1142999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97719" y="1181674"/>
            <a:ext cx="116965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58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6858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261954" y="8185484"/>
            <a:ext cx="8964530" cy="0"/>
          </a:xfrm>
          <a:prstGeom prst="line">
            <a:avLst/>
          </a:prstGeom>
          <a:ln w="571500" cap="rnd">
            <a:solidFill>
              <a:srgbClr val="86604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1210960" y="5023296"/>
            <a:ext cx="15847070" cy="0"/>
          </a:xfrm>
          <a:prstGeom prst="line">
            <a:avLst/>
          </a:prstGeom>
          <a:ln w="19050" cap="flat">
            <a:solidFill>
              <a:srgbClr val="866042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488754"/>
            <a:ext cx="13639800" cy="306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486400" y="1125279"/>
            <a:ext cx="5943600" cy="1067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4800" b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</a:rPr>
              <a:t>Общие требования</a:t>
            </a:r>
            <a:endParaRPr lang="ru-RU" sz="4800" dirty="0">
              <a:solidFill>
                <a:schemeClr val="accent6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8200" y="3390900"/>
            <a:ext cx="15240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Принципиальные схемы являются основанием для разработки:</a:t>
            </a:r>
          </a:p>
          <a:p>
            <a:endParaRPr lang="ru-RU" sz="4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монтаж­ных схем и таблиц;</a:t>
            </a:r>
          </a:p>
          <a:p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чертежей  щитов и пультов;</a:t>
            </a:r>
          </a:p>
          <a:p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схем внешних проводок;</a:t>
            </a:r>
          </a:p>
          <a:p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схем подключения и др. </a:t>
            </a:r>
            <a:endParaRPr lang="ru-RU" sz="4000" dirty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1662793" y="6734106"/>
            <a:ext cx="15596507" cy="0"/>
          </a:xfrm>
          <a:prstGeom prst="line">
            <a:avLst/>
          </a:prstGeom>
          <a:ln w="19050" cap="flat">
            <a:solidFill>
              <a:srgbClr val="F0EF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Прямоугольник 7"/>
          <p:cNvSpPr/>
          <p:nvPr/>
        </p:nvSpPr>
        <p:spPr>
          <a:xfrm>
            <a:off x="2336346" y="3086100"/>
            <a:ext cx="14249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Принципиальные электрические схемы определяют полный состав приборов, аппаратов и устройств, а также связей между ними, действие которых обеспечивает решение задач управления, регулирования, защиты, измерения и сигнализации. Как правило, принципиальная схема дает детальное представление о принципах работы установки или изделия.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828800" y="1333500"/>
            <a:ext cx="145542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Разработка принципиальных электрических схем всегда содержит эле-менты творчества. Требует применения элементарных электрических цепей и типовых функциональных узлов, оптимальной компоновки их в единую схему с учетом предъявляемых требований.	</a:t>
            </a:r>
          </a:p>
          <a:p>
            <a:r>
              <a:rPr lang="ru-RU" sz="2800" dirty="0"/>
              <a:t>Оформление любой электрической цепи следует выполнять ясно, просто и компактно. Они разрабатываются обычно в следующем порядке:</a:t>
            </a:r>
          </a:p>
          <a:p>
            <a:r>
              <a:rPr lang="ru-RU" sz="2800" dirty="0"/>
              <a:t>- на основании функциональной схемы составляют технические </a:t>
            </a:r>
            <a:r>
              <a:rPr lang="ru-RU" sz="2800" dirty="0" err="1"/>
              <a:t>требова-ния</a:t>
            </a:r>
            <a:r>
              <a:rPr lang="ru-RU" sz="2800" dirty="0"/>
              <a:t> к принципиальной электрической схеме;</a:t>
            </a:r>
          </a:p>
          <a:p>
            <a:r>
              <a:rPr lang="ru-RU" sz="2800" dirty="0"/>
              <a:t>- ставят условия и последовательность действия схемы;</a:t>
            </a:r>
          </a:p>
          <a:p>
            <a:r>
              <a:rPr lang="ru-RU" sz="2800" dirty="0"/>
              <a:t>- каждое из заданных условий действий схемы изображают в виде тех или иных элементарных цепей; </a:t>
            </a:r>
          </a:p>
          <a:p>
            <a:r>
              <a:rPr lang="ru-RU" sz="2800" dirty="0"/>
              <a:t>- элементарные цепи объединяют в общую схему;</a:t>
            </a:r>
          </a:p>
          <a:p>
            <a:r>
              <a:rPr lang="ru-RU" sz="2800" dirty="0"/>
              <a:t>- производят выбор аппаратуры и электрический расчет параметров от-дельных элементов (сопротивления обмоток реле, нагрузки контактов и т.п.);</a:t>
            </a:r>
          </a:p>
          <a:p>
            <a:r>
              <a:rPr lang="ru-RU" sz="2800" dirty="0"/>
              <a:t>- корректируют схему в соответствии с возможностями принятой </a:t>
            </a:r>
            <a:r>
              <a:rPr lang="ru-RU" sz="2800" dirty="0" err="1"/>
              <a:t>аппара¬туры</a:t>
            </a:r>
            <a:r>
              <a:rPr lang="ru-RU" sz="2800" dirty="0"/>
              <a:t>;</a:t>
            </a:r>
          </a:p>
          <a:p>
            <a:r>
              <a:rPr lang="ru-RU" sz="2800" dirty="0"/>
              <a:t>- проверяют в схеме возможность неправильной ее работы;</a:t>
            </a:r>
          </a:p>
          <a:p>
            <a:r>
              <a:rPr lang="ru-RU" sz="2800" dirty="0"/>
              <a:t>- принимают окончательную схему применительно к имеющейся </a:t>
            </a:r>
            <a:r>
              <a:rPr lang="ru-RU" sz="2800" dirty="0" err="1"/>
              <a:t>аппара</a:t>
            </a:r>
            <a:r>
              <a:rPr lang="ru-RU" sz="2800" dirty="0"/>
              <a:t>-туре.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0590" y="1028700"/>
            <a:ext cx="16199982" cy="3856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500"/>
              </a:lnSpc>
              <a:spcBef>
                <a:spcPct val="0"/>
              </a:spcBef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Содержание принципиальных электрических схем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ts val="16500"/>
              </a:lnSpc>
              <a:spcBef>
                <a:spcPct val="0"/>
              </a:spcBef>
            </a:pPr>
            <a:endParaRPr lang="en-US" sz="4000" dirty="0">
              <a:solidFill>
                <a:srgbClr val="F0EFEC"/>
              </a:solidFill>
              <a:latin typeface="Anastasia Script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853484" y="1581593"/>
            <a:ext cx="16623562" cy="0"/>
          </a:xfrm>
          <a:prstGeom prst="line">
            <a:avLst/>
          </a:prstGeom>
          <a:ln w="19050" cap="flat">
            <a:solidFill>
              <a:srgbClr val="F0EF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1969">
            <a:off x="858799" y="3007735"/>
            <a:ext cx="16623565" cy="0"/>
          </a:xfrm>
          <a:prstGeom prst="line">
            <a:avLst/>
          </a:prstGeom>
          <a:ln w="19050" cap="flat">
            <a:solidFill>
              <a:srgbClr val="F0EF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1969">
            <a:off x="832212" y="9253538"/>
            <a:ext cx="16623570" cy="0"/>
          </a:xfrm>
          <a:prstGeom prst="line">
            <a:avLst/>
          </a:prstGeom>
          <a:ln w="19050" cap="flat">
            <a:solidFill>
              <a:srgbClr val="F0EFEC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0" name="Прямоугольник 9"/>
          <p:cNvSpPr/>
          <p:nvPr/>
        </p:nvSpPr>
        <p:spPr>
          <a:xfrm>
            <a:off x="1819176" y="4305300"/>
            <a:ext cx="147028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На чертежах принципиальных электрических схем в системах автоматизации в общем случае должны изображаться:</a:t>
            </a:r>
          </a:p>
          <a:p>
            <a:pPr indent="450215" algn="just"/>
            <a:r>
              <a:rPr lang="ru-RU" sz="2800" dirty="0"/>
              <a:t>- цепи управления, регулирования, сигнализации, электропитания, силовые цепи;</a:t>
            </a:r>
          </a:p>
          <a:p>
            <a:pPr indent="450215" algn="just"/>
            <a:r>
              <a:rPr lang="ru-RU" sz="2800" dirty="0"/>
              <a:t>- контакты аппаратов данной схемы, занятые в других схемах, и контактов аппаратов других схем;</a:t>
            </a:r>
          </a:p>
          <a:p>
            <a:pPr indent="450215" algn="just"/>
            <a:r>
              <a:rPr lang="ru-RU" sz="2800" dirty="0"/>
              <a:t>- диаграммы и таблицы включений контактов переключателей, программных устройств, конечных и путевых выключателей, циклограммы работы аппаратуры;</a:t>
            </a:r>
          </a:p>
          <a:p>
            <a:pPr indent="450215" algn="just"/>
            <a:r>
              <a:rPr lang="ru-RU" sz="2800" dirty="0"/>
              <a:t>- таблицы применяемости;</a:t>
            </a:r>
            <a:endParaRPr lang="ru-RU" sz="2800" dirty="0"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F0EFEC"/>
          </a:solidFill>
        </p:spPr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05" y="0"/>
            <a:ext cx="9144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9601200" y="3804672"/>
            <a:ext cx="8229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/>
                <a:ea typeface="Times New Roman"/>
              </a:rPr>
              <a:t>Элементы и устройства могут выполняться совмещенным или разнесенным способом. При совмещенном способе составные части элементов, например, катушки, контакты и т.п., изображают на схеме в непосредственной близости друг к другу, как в собранном виде 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814623" y="2705100"/>
            <a:ext cx="15087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Нормативно-техническая документация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215" algn="just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indent="450215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Принципиальные электрические схемы управления, регулирования, из­мерения, сигнализации, питания, входящие в состав проектов автоматизации технологических процессов, выполняют в соответствии с требованиями госу­дарственных стандартов по правилам выполнения схем, условным графическим обозначениям,  маркировке цепей и буквенно-цифровым обозначениям элемен­тов схем. </a:t>
            </a:r>
          </a:p>
          <a:p>
            <a:pPr indent="450215"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Исключением является основная надпись чертежа, которую оформ­ляют так же, как и основные надписи других чертежей, входящих в состав про­екта; обозначение (шифр) схемы имеет порядковый номер по описи материалов проекта.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</TotalTime>
  <Words>437</Words>
  <Application>Microsoft Office PowerPoint</Application>
  <PresentationFormat>Произвольный</PresentationFormat>
  <Paragraphs>29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Wingdings 3</vt:lpstr>
      <vt:lpstr>Arial</vt:lpstr>
      <vt:lpstr>Century Gothic</vt:lpstr>
      <vt:lpstr>Anastasia Script</vt:lpstr>
      <vt:lpstr>Times New Roman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Neutral Brown Elegant Jewelry Fashion Shop Brand Presentation</dc:title>
  <dc:creator>Shyryn</dc:creator>
  <cp:lastModifiedBy>Жунисбеков Нартай</cp:lastModifiedBy>
  <cp:revision>4</cp:revision>
  <dcterms:created xsi:type="dcterms:W3CDTF">2006-08-16T00:00:00Z</dcterms:created>
  <dcterms:modified xsi:type="dcterms:W3CDTF">2022-11-06T16:39:55Z</dcterms:modified>
  <dc:identifier>DAFRLo5cvQ4</dc:identifier>
</cp:coreProperties>
</file>